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0" r:id="rId7"/>
    <p:sldId id="271" r:id="rId8"/>
    <p:sldId id="262" r:id="rId9"/>
    <p:sldId id="270" r:id="rId10"/>
    <p:sldId id="263" r:id="rId11"/>
    <p:sldId id="272" r:id="rId12"/>
    <p:sldId id="269" r:id="rId13"/>
    <p:sldId id="264" r:id="rId14"/>
    <p:sldId id="265" r:id="rId15"/>
    <p:sldId id="267" r:id="rId16"/>
    <p:sldId id="268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5"/>
    <p:restoredTop sz="94650"/>
  </p:normalViewPr>
  <p:slideViewPr>
    <p:cSldViewPr snapToGrid="0" snapToObjects="1">
      <p:cViewPr varScale="1">
        <p:scale>
          <a:sx n="52" d="100"/>
          <a:sy n="52" d="100"/>
        </p:scale>
        <p:origin x="192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Nitin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65211" y="2911829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7350-8823-FC4A-BF2A-0C2B8BA8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43" y="464151"/>
            <a:ext cx="2062163" cy="719138"/>
          </a:xfrm>
        </p:spPr>
        <p:txBody>
          <a:bodyPr>
            <a:normAutofit/>
          </a:bodyPr>
          <a:lstStyle/>
          <a:p>
            <a:r>
              <a:rPr lang="en-US" sz="3200" b="1" dirty="0"/>
              <a:t>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9AF0-B8AC-124D-B2FA-CC466BBA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341" y="1282143"/>
            <a:ext cx="3239530" cy="1683480"/>
          </a:xfrm>
        </p:spPr>
        <p:txBody>
          <a:bodyPr/>
          <a:lstStyle/>
          <a:p>
            <a:r>
              <a:rPr lang="en-US" sz="1600" dirty="0" err="1">
                <a:solidFill>
                  <a:schemeClr val="bg1"/>
                </a:solidFill>
              </a:rPr>
              <a:t>encrypt_password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string_salted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validate_email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9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2226276" cy="821123"/>
          </a:xfrm>
        </p:spPr>
        <p:txBody>
          <a:bodyPr/>
          <a:lstStyle/>
          <a:p>
            <a:r>
              <a:rPr lang="en-US" b="1" dirty="0"/>
              <a:t>Triggers: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327" y="1186249"/>
            <a:ext cx="6867268" cy="54369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Trigger to Insert/ Update/ Delete Cylinder.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A65C3C-CE08-7945-86A4-5200C401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85" y="2115141"/>
            <a:ext cx="6913104" cy="3828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09085-5179-1B41-B1FD-40B26A52D88F}"/>
              </a:ext>
            </a:extLst>
          </p:cNvPr>
          <p:cNvSpPr/>
          <p:nvPr/>
        </p:nvSpPr>
        <p:spPr>
          <a:xfrm>
            <a:off x="4405685" y="2314575"/>
            <a:ext cx="4138240" cy="9572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E41C-066C-5F4C-851D-E8832909BAE7}"/>
              </a:ext>
            </a:extLst>
          </p:cNvPr>
          <p:cNvSpPr txBox="1"/>
          <p:nvPr/>
        </p:nvSpPr>
        <p:spPr>
          <a:xfrm>
            <a:off x="8643938" y="2314575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Trigger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8C256-CAC4-DF42-800F-7B1564B0C918}"/>
              </a:ext>
            </a:extLst>
          </p:cNvPr>
          <p:cNvSpPr/>
          <p:nvPr/>
        </p:nvSpPr>
        <p:spPr>
          <a:xfrm>
            <a:off x="4405685" y="5000625"/>
            <a:ext cx="4238253" cy="800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86092-3149-0B4C-BB49-E0B4E102F092}"/>
              </a:ext>
            </a:extLst>
          </p:cNvPr>
          <p:cNvSpPr txBox="1"/>
          <p:nvPr/>
        </p:nvSpPr>
        <p:spPr>
          <a:xfrm>
            <a:off x="8714670" y="5000625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Handling exception </a:t>
            </a:r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76C0-F337-3340-89A7-046550FF4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00693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Tables</a:t>
            </a:r>
            <a:r>
              <a:rPr lang="en-US" sz="3200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265C-6DA5-0D4F-BD20-E120E743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127744" cy="4699479"/>
          </a:xfrm>
        </p:spPr>
        <p:txBody>
          <a:bodyPr>
            <a:normAutofit fontScale="62500" lnSpcReduction="20000"/>
          </a:bodyPr>
          <a:lstStyle/>
          <a:p>
            <a:r>
              <a:rPr lang="en-US" sz="2500" dirty="0"/>
              <a:t>Account</a:t>
            </a:r>
          </a:p>
          <a:p>
            <a:r>
              <a:rPr lang="en-US" sz="2500" dirty="0" err="1"/>
              <a:t>Account_role_mapping</a:t>
            </a:r>
            <a:endParaRPr lang="en-US" sz="2500" dirty="0"/>
          </a:p>
          <a:p>
            <a:r>
              <a:rPr lang="en-US" sz="2500" dirty="0"/>
              <a:t>Role</a:t>
            </a:r>
          </a:p>
          <a:p>
            <a:r>
              <a:rPr lang="en-US" sz="2500" dirty="0"/>
              <a:t>Permissions</a:t>
            </a:r>
          </a:p>
          <a:p>
            <a:r>
              <a:rPr lang="en-US" sz="2500" dirty="0"/>
              <a:t>Password</a:t>
            </a:r>
          </a:p>
          <a:p>
            <a:r>
              <a:rPr lang="en-US" sz="2500" dirty="0" err="1"/>
              <a:t>Account_status</a:t>
            </a:r>
            <a:endParaRPr lang="en-US" sz="2500" dirty="0"/>
          </a:p>
          <a:p>
            <a:r>
              <a:rPr lang="en-US" sz="2500" dirty="0" err="1"/>
              <a:t>Authentication_config</a:t>
            </a:r>
            <a:endParaRPr lang="en-US" sz="2500" dirty="0"/>
          </a:p>
          <a:p>
            <a:r>
              <a:rPr lang="en-US" sz="2500" dirty="0"/>
              <a:t>Orders</a:t>
            </a:r>
          </a:p>
          <a:p>
            <a:r>
              <a:rPr lang="en-US" sz="2500" dirty="0" err="1"/>
              <a:t>Oxygen_cylinder_details</a:t>
            </a:r>
            <a:endParaRPr lang="en-US" sz="2500" dirty="0"/>
          </a:p>
          <a:p>
            <a:r>
              <a:rPr lang="en-US" sz="2500" dirty="0" err="1"/>
              <a:t>Oxygen_cylinder_plant</a:t>
            </a:r>
            <a:endParaRPr lang="en-US" sz="2500" dirty="0"/>
          </a:p>
          <a:p>
            <a:r>
              <a:rPr lang="en-US" sz="2500" dirty="0" err="1"/>
              <a:t>Rental_price</a:t>
            </a:r>
            <a:endParaRPr lang="en-US" sz="2500" dirty="0"/>
          </a:p>
          <a:p>
            <a:r>
              <a:rPr lang="en-US" sz="2500" dirty="0" err="1"/>
              <a:t>Patient_details</a:t>
            </a:r>
            <a:endParaRPr lang="en-US" sz="2500" dirty="0"/>
          </a:p>
          <a:p>
            <a:r>
              <a:rPr lang="en-US" sz="2500" dirty="0" err="1"/>
              <a:t>Renter_payment_checkout</a:t>
            </a:r>
            <a:endParaRPr lang="en-US" sz="2500" dirty="0"/>
          </a:p>
          <a:p>
            <a:r>
              <a:rPr lang="en-US" sz="2500" dirty="0" err="1"/>
              <a:t>Payment_method</a:t>
            </a:r>
            <a:endParaRPr lang="en-US" sz="2500" dirty="0"/>
          </a:p>
          <a:p>
            <a:r>
              <a:rPr lang="en-US" sz="2500" dirty="0" err="1"/>
              <a:t>Payment_status</a:t>
            </a:r>
            <a:endParaRPr lang="en-US" sz="25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D72C99B-DE8B-1B4C-9612-DC350BAF3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68" t="-216" r="-3" b="65424"/>
          <a:stretch/>
        </p:blipFill>
        <p:spPr>
          <a:xfrm>
            <a:off x="3813027" y="3804398"/>
            <a:ext cx="1987271" cy="20914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98" y="1068480"/>
            <a:ext cx="1985123" cy="19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2BD-8420-C944-A162-DCFD754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E1BF-24A0-1D45-9BAB-B7AC53F1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49"/>
            <a:ext cx="10515600" cy="4560814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DDL (Create Procedures)</a:t>
            </a:r>
          </a:p>
          <a:p>
            <a:r>
              <a:rPr lang="en-US" sz="1900" dirty="0"/>
              <a:t>DML (Insert, Insert Data – Packages and Procedures)</a:t>
            </a:r>
          </a:p>
          <a:p>
            <a:r>
              <a:rPr lang="en-US" sz="1900" dirty="0"/>
              <a:t>Exception Handling</a:t>
            </a:r>
          </a:p>
          <a:p>
            <a:r>
              <a:rPr lang="en-US" sz="1900" dirty="0"/>
              <a:t>Functions (Password)</a:t>
            </a:r>
          </a:p>
          <a:p>
            <a:r>
              <a:rPr lang="en-US" sz="1900" dirty="0"/>
              <a:t>Triggers</a:t>
            </a:r>
          </a:p>
          <a:p>
            <a:r>
              <a:rPr lang="en-US" sz="1900" dirty="0"/>
              <a:t>Views</a:t>
            </a:r>
          </a:p>
          <a:p>
            <a:r>
              <a:rPr lang="en-US" sz="1900" dirty="0"/>
              <a:t>Reports </a:t>
            </a:r>
          </a:p>
          <a:p>
            <a:r>
              <a:rPr lang="en-US" sz="1900" dirty="0"/>
              <a:t>ERD</a:t>
            </a:r>
          </a:p>
          <a:p>
            <a:r>
              <a:rPr lang="en-US" sz="1900" dirty="0"/>
              <a:t>Test cases</a:t>
            </a:r>
          </a:p>
          <a:p>
            <a:r>
              <a:rPr lang="en-US" sz="1900" dirty="0"/>
              <a:t>Justification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5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217778"/>
              </p:ext>
            </p:extLst>
          </p:nvPr>
        </p:nvGraphicFramePr>
        <p:xfrm>
          <a:off x="1312840" y="2427541"/>
          <a:ext cx="9511221" cy="399764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  <a:gridCol w="2222321">
                  <a:extLst>
                    <a:ext uri="{9D8B030D-6E8A-4147-A177-3AD203B41FA5}">
                      <a16:colId xmlns:a16="http://schemas.microsoft.com/office/drawing/2014/main" val="4112617686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8AB1-8DC2-2143-A10B-41583FA9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766777" cy="47484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Grants: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B47CCC-BD22-AF4F-96BA-A149ACAD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11" y="1253331"/>
            <a:ext cx="6313016" cy="4490244"/>
          </a:xfrm>
        </p:spPr>
      </p:pic>
    </p:spTree>
    <p:extLst>
      <p:ext uri="{BB962C8B-B14F-4D97-AF65-F5344CB8AC3E}">
        <p14:creationId xmlns:p14="http://schemas.microsoft.com/office/powerpoint/2010/main" val="78132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712" y="71788"/>
            <a:ext cx="4919376" cy="971550"/>
          </a:xfrm>
        </p:spPr>
        <p:txBody>
          <a:bodyPr>
            <a:normAutofit/>
          </a:bodyPr>
          <a:lstStyle/>
          <a:p>
            <a:r>
              <a:rPr lang="en-US" sz="3200" b="1" dirty="0"/>
              <a:t>DDL – Drop &amp; Table Creation</a:t>
            </a:r>
          </a:p>
        </p:txBody>
      </p:sp>
      <p:pic>
        <p:nvPicPr>
          <p:cNvPr id="2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4E5EA2-B568-424A-87EA-214CCF74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2" y="1362630"/>
            <a:ext cx="4419251" cy="2668422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C51661-6EAA-3A4B-8019-0B94F75ADC8D}"/>
              </a:ext>
            </a:extLst>
          </p:cNvPr>
          <p:cNvSpPr/>
          <p:nvPr/>
        </p:nvSpPr>
        <p:spPr>
          <a:xfrm>
            <a:off x="1015766" y="1423535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73229B-E3F7-2740-A9B4-BC54E2EE5F9A}"/>
              </a:ext>
            </a:extLst>
          </p:cNvPr>
          <p:cNvSpPr/>
          <p:nvPr/>
        </p:nvSpPr>
        <p:spPr>
          <a:xfrm>
            <a:off x="352712" y="2091551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38013-FB76-AD4E-9D0B-086A5B5D222C}"/>
              </a:ext>
            </a:extLst>
          </p:cNvPr>
          <p:cNvSpPr txBox="1"/>
          <p:nvPr/>
        </p:nvSpPr>
        <p:spPr>
          <a:xfrm>
            <a:off x="1722469" y="1128714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BCB0F-AB3E-344A-8831-C1BA98569264}"/>
              </a:ext>
            </a:extLst>
          </p:cNvPr>
          <p:cNvSpPr txBox="1"/>
          <p:nvPr/>
        </p:nvSpPr>
        <p:spPr>
          <a:xfrm>
            <a:off x="910686" y="2810210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C2E5C-56F2-284C-9114-83B11D77EE6B}"/>
              </a:ext>
            </a:extLst>
          </p:cNvPr>
          <p:cNvSpPr txBox="1"/>
          <p:nvPr/>
        </p:nvSpPr>
        <p:spPr>
          <a:xfrm>
            <a:off x="2756583" y="2115287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B3B8DF-2707-4443-AB62-CDF12DDC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35" y="2620928"/>
            <a:ext cx="5041353" cy="3960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81A8A15-F180-984F-BCBA-F81278FBAB3B}"/>
              </a:ext>
            </a:extLst>
          </p:cNvPr>
          <p:cNvSpPr/>
          <p:nvPr/>
        </p:nvSpPr>
        <p:spPr>
          <a:xfrm>
            <a:off x="6797935" y="2530785"/>
            <a:ext cx="2031740" cy="5333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93816E-40EB-974A-A40D-87F97C26260B}"/>
              </a:ext>
            </a:extLst>
          </p:cNvPr>
          <p:cNvSpPr/>
          <p:nvPr/>
        </p:nvSpPr>
        <p:spPr>
          <a:xfrm>
            <a:off x="7500938" y="3743325"/>
            <a:ext cx="4338350" cy="10572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F5D0FF-61D5-EB42-B5FC-C1F260A3D5CF}"/>
              </a:ext>
            </a:extLst>
          </p:cNvPr>
          <p:cNvSpPr txBox="1"/>
          <p:nvPr/>
        </p:nvSpPr>
        <p:spPr>
          <a:xfrm>
            <a:off x="8312732" y="2165926"/>
            <a:ext cx="224536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Declaring table name to be be created and table query to create it]t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389838"/>
            <a:ext cx="2325130" cy="870551"/>
          </a:xfrm>
        </p:spPr>
        <p:txBody>
          <a:bodyPr>
            <a:normAutofit/>
          </a:bodyPr>
          <a:lstStyle/>
          <a:p>
            <a:r>
              <a:rPr lang="en-US" sz="3600" b="1" dirty="0"/>
              <a:t>Indexes: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0B541-522B-AC49-9F73-B000FB5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33" y="1260389"/>
            <a:ext cx="3974530" cy="1603375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Rental Price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Oxygen Cylinder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  Table Index  Account_id and County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Account_id and </a:t>
            </a:r>
            <a:r>
              <a:rPr lang="en-US" sz="1400" dirty="0" err="1">
                <a:solidFill>
                  <a:schemeClr val="bg1"/>
                </a:solidFill>
              </a:rPr>
              <a:t>Role_id</a:t>
            </a:r>
            <a:r>
              <a:rPr lang="en-US" sz="1400" dirty="0">
                <a:solidFill>
                  <a:schemeClr val="bg1"/>
                </a:solidFill>
              </a:rPr>
              <a:t> Index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Order_id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booked_date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06F80FB-16D1-474F-BCE8-83BA868F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45" y="3230090"/>
            <a:ext cx="7686733" cy="2684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0E6FE8-6090-E94B-9DB1-832CB3A7E68B}"/>
              </a:ext>
            </a:extLst>
          </p:cNvPr>
          <p:cNvSpPr/>
          <p:nvPr/>
        </p:nvSpPr>
        <p:spPr>
          <a:xfrm>
            <a:off x="3929063" y="4000500"/>
            <a:ext cx="3473248" cy="4429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24A8-FAB6-4B41-98F4-2111DC5C4DF0}"/>
              </a:ext>
            </a:extLst>
          </p:cNvPr>
          <p:cNvSpPr/>
          <p:nvPr/>
        </p:nvSpPr>
        <p:spPr>
          <a:xfrm>
            <a:off x="5314950" y="4443413"/>
            <a:ext cx="5930728" cy="5572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ED3D1-8EA3-644D-B3C3-20DF1DCEB17E}"/>
              </a:ext>
            </a:extLst>
          </p:cNvPr>
          <p:cNvSpPr txBox="1"/>
          <p:nvPr/>
        </p:nvSpPr>
        <p:spPr>
          <a:xfrm>
            <a:off x="6781436" y="3609335"/>
            <a:ext cx="2200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AD75-FA06-B349-B323-69FDA3E7117C}"/>
              </a:ext>
            </a:extLst>
          </p:cNvPr>
          <p:cNvSpPr txBox="1"/>
          <p:nvPr/>
        </p:nvSpPr>
        <p:spPr>
          <a:xfrm>
            <a:off x="8280314" y="4102619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an Index</a:t>
            </a:r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1152</TotalTime>
  <Words>497</Words>
  <Application>Microsoft Macintosh PowerPoint</Application>
  <PresentationFormat>Widescreen</PresentationFormat>
  <Paragraphs>112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Tables:</vt:lpstr>
      <vt:lpstr>Contents</vt:lpstr>
      <vt:lpstr>Modules: </vt:lpstr>
      <vt:lpstr>Grants:</vt:lpstr>
      <vt:lpstr>DDL – Drop &amp; Table Creation</vt:lpstr>
      <vt:lpstr>Indexes:</vt:lpstr>
      <vt:lpstr>DML – Insert Data</vt:lpstr>
      <vt:lpstr>Functions:</vt:lpstr>
      <vt:lpstr>Triggers: </vt:lpstr>
      <vt:lpstr>Views &amp; Reports: </vt:lpstr>
      <vt:lpstr>Views &amp; Reports</vt:lpstr>
      <vt:lpstr>PowerPoint Presentation</vt:lpstr>
      <vt:lpstr>PowerPoint Presentation</vt:lpstr>
      <vt:lpstr>Test-Cases: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5</cp:revision>
  <dcterms:created xsi:type="dcterms:W3CDTF">2021-12-14T06:04:32Z</dcterms:created>
  <dcterms:modified xsi:type="dcterms:W3CDTF">2021-12-15T20:14:32Z</dcterms:modified>
</cp:coreProperties>
</file>